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353" r:id="rId5"/>
    <p:sldId id="354" r:id="rId6"/>
    <p:sldId id="331" r:id="rId7"/>
    <p:sldId id="349" r:id="rId8"/>
    <p:sldId id="358" r:id="rId9"/>
    <p:sldId id="345" r:id="rId10"/>
    <p:sldId id="35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966" autoAdjust="0"/>
  </p:normalViewPr>
  <p:slideViewPr>
    <p:cSldViewPr snapToGrid="0">
      <p:cViewPr varScale="1">
        <p:scale>
          <a:sx n="65" d="100"/>
          <a:sy n="65" d="100"/>
        </p:scale>
        <p:origin x="936"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8/4/2024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8/4/2024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23751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2349359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Classification of computer</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r>
              <a:rPr lang="en-US" dirty="0"/>
              <a:t>Aashish </a:t>
            </a:r>
            <a:r>
              <a:rPr lang="en-US" dirty="0" err="1"/>
              <a:t>Subedi</a:t>
            </a:r>
            <a:endParaRPr lang="en-US" dirty="0"/>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en-US" sz="3200" dirty="0"/>
              <a:t>Table of content: </a:t>
            </a:r>
            <a:br>
              <a:rPr lang="en-US" sz="3200" dirty="0"/>
            </a:br>
            <a:r>
              <a:rPr lang="en-US" sz="3200" dirty="0"/>
              <a:t>1) Input Unit </a:t>
            </a:r>
            <a:br>
              <a:rPr lang="en-US" sz="3200" dirty="0"/>
            </a:br>
            <a:r>
              <a:rPr lang="en-US" sz="3200" dirty="0"/>
              <a:t>        2) Processing Unit</a:t>
            </a:r>
            <a:br>
              <a:rPr lang="en-US" sz="3200" dirty="0"/>
            </a:br>
            <a:r>
              <a:rPr lang="en-US" sz="3200" dirty="0"/>
              <a:t>   3) Output Unit</a:t>
            </a:r>
            <a:br>
              <a:rPr lang="en-US" sz="3200" dirty="0"/>
            </a:br>
            <a:r>
              <a:rPr lang="en-US" sz="3200" dirty="0"/>
              <a:t>4) Basic cables used in Computer </a:t>
            </a: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20293" y="4924726"/>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306482" y="-1311376"/>
            <a:ext cx="6419088" cy="2350008"/>
          </a:xfrm>
          <a:noFill/>
        </p:spPr>
        <p:txBody>
          <a:bodyPr>
            <a:noAutofit/>
          </a:bodyPr>
          <a:lstStyle/>
          <a:p>
            <a:r>
              <a:rPr lang="en-US" sz="6600" dirty="0"/>
              <a:t>Input Unit: </a:t>
            </a:r>
            <a:endParaRPr lang="en-US" dirty="0"/>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513955" y="1393356"/>
            <a:ext cx="7085024" cy="2035644"/>
          </a:xfrm>
          <a:noFill/>
        </p:spPr>
        <p:txBody>
          <a:bodyPr>
            <a:normAutofit/>
          </a:bodyPr>
          <a:lstStyle/>
          <a:p>
            <a:pPr marL="457200" indent="-457200" algn="l">
              <a:buFont typeface="Arial" panose="020B0604020202020204" pitchFamily="34" charset="0"/>
              <a:buChar char="•"/>
            </a:pPr>
            <a:r>
              <a:rPr lang="en-US" sz="2400" b="0" i="0" dirty="0">
                <a:solidFill>
                  <a:srgbClr val="273239"/>
                </a:solidFill>
                <a:effectLst/>
                <a:highlight>
                  <a:srgbClr val="FFFFFF"/>
                </a:highlight>
                <a:latin typeface="Nunito" panose="020F0502020204030204" pitchFamily="2" charset="0"/>
              </a:rPr>
              <a:t>The input unit consists of input devices that are attached to the computer.</a:t>
            </a:r>
          </a:p>
          <a:p>
            <a:pPr marL="457200" indent="-457200" algn="l">
              <a:buFont typeface="Arial" panose="020B0604020202020204" pitchFamily="34" charset="0"/>
              <a:buChar char="•"/>
            </a:pPr>
            <a:r>
              <a:rPr lang="en-US" sz="2400" b="0" i="0" dirty="0">
                <a:solidFill>
                  <a:srgbClr val="273239"/>
                </a:solidFill>
                <a:effectLst/>
                <a:highlight>
                  <a:srgbClr val="FFFFFF"/>
                </a:highlight>
                <a:latin typeface="Nunito" panose="020F0502020204030204" pitchFamily="2" charset="0"/>
              </a:rPr>
              <a:t> These devices take input and convert it into binary language that the computer understands.</a:t>
            </a:r>
            <a:endParaRPr lang="en-US" sz="2400" dirty="0"/>
          </a:p>
        </p:txBody>
      </p:sp>
      <p:sp>
        <p:nvSpPr>
          <p:cNvPr id="15" name="TextBox 14">
            <a:extLst>
              <a:ext uri="{FF2B5EF4-FFF2-40B4-BE49-F238E27FC236}">
                <a16:creationId xmlns:a16="http://schemas.microsoft.com/office/drawing/2014/main" id="{05B81799-2853-FCB0-0A8D-320F242021D2}"/>
              </a:ext>
            </a:extLst>
          </p:cNvPr>
          <p:cNvSpPr txBox="1"/>
          <p:nvPr/>
        </p:nvSpPr>
        <p:spPr>
          <a:xfrm>
            <a:off x="779373" y="3942286"/>
            <a:ext cx="6698059" cy="2954655"/>
          </a:xfrm>
          <a:prstGeom prst="rect">
            <a:avLst/>
          </a:prstGeom>
          <a:noFill/>
        </p:spPr>
        <p:txBody>
          <a:bodyPr wrap="square" rtlCol="0">
            <a:spAutoFit/>
          </a:bodyPr>
          <a:lstStyle/>
          <a:p>
            <a:r>
              <a:rPr lang="en-US" sz="2000" b="1" dirty="0">
                <a:solidFill>
                  <a:srgbClr val="273239"/>
                </a:solidFill>
                <a:highlight>
                  <a:srgbClr val="FFFFFF"/>
                </a:highlight>
                <a:latin typeface="Nunito" pitchFamily="2" charset="0"/>
              </a:rPr>
              <a:t>Keyboard:</a:t>
            </a:r>
            <a:r>
              <a:rPr lang="en-US" sz="2400" b="1" dirty="0">
                <a:solidFill>
                  <a:srgbClr val="273239"/>
                </a:solidFill>
                <a:highlight>
                  <a:srgbClr val="FFFFFF"/>
                </a:highlight>
                <a:latin typeface="Nunito" pitchFamily="2" charset="0"/>
              </a:rPr>
              <a:t> </a:t>
            </a:r>
            <a:r>
              <a:rPr lang="en-US" b="0" i="0" dirty="0">
                <a:solidFill>
                  <a:srgbClr val="273239"/>
                </a:solidFill>
                <a:effectLst/>
                <a:highlight>
                  <a:srgbClr val="FFFFFF"/>
                </a:highlight>
                <a:latin typeface="Nunito" pitchFamily="2" charset="0"/>
              </a:rPr>
              <a:t>It takes input from the user in the form of text, numbers, and several other commands.</a:t>
            </a:r>
          </a:p>
          <a:p>
            <a:endParaRPr lang="en-US" b="0" i="0" dirty="0">
              <a:solidFill>
                <a:srgbClr val="273239"/>
              </a:solidFill>
              <a:effectLst/>
              <a:highlight>
                <a:srgbClr val="FFFFFF"/>
              </a:highlight>
              <a:latin typeface="Nunito" pitchFamily="2" charset="0"/>
            </a:endParaRPr>
          </a:p>
          <a:p>
            <a:r>
              <a:rPr lang="en-US" b="1" dirty="0">
                <a:solidFill>
                  <a:srgbClr val="273239"/>
                </a:solidFill>
                <a:highlight>
                  <a:srgbClr val="FFFFFF"/>
                </a:highlight>
                <a:latin typeface="Nunito" pitchFamily="2" charset="0"/>
              </a:rPr>
              <a:t>Mouse: </a:t>
            </a:r>
            <a:r>
              <a:rPr lang="en-US" dirty="0">
                <a:solidFill>
                  <a:srgbClr val="273239"/>
                </a:solidFill>
                <a:highlight>
                  <a:srgbClr val="FFFFFF"/>
                </a:highlight>
                <a:latin typeface="Nunito" pitchFamily="2" charset="0"/>
              </a:rPr>
              <a:t> It is a pointing device used to point anything in the monitor and used to play games and to use computer. It is also known as pointing device.</a:t>
            </a:r>
          </a:p>
          <a:p>
            <a:endParaRPr lang="en-US" dirty="0">
              <a:solidFill>
                <a:srgbClr val="273239"/>
              </a:solidFill>
              <a:highlight>
                <a:srgbClr val="FFFFFF"/>
              </a:highlight>
              <a:latin typeface="Nunito" pitchFamily="2" charset="0"/>
            </a:endParaRPr>
          </a:p>
          <a:p>
            <a:r>
              <a:rPr lang="en-US" b="1" dirty="0">
                <a:solidFill>
                  <a:srgbClr val="273239"/>
                </a:solidFill>
                <a:highlight>
                  <a:srgbClr val="FFFFFF"/>
                </a:highlight>
                <a:latin typeface="Nunito" pitchFamily="2" charset="0"/>
              </a:rPr>
              <a:t>Joystick: </a:t>
            </a:r>
            <a:r>
              <a:rPr lang="en-US" dirty="0">
                <a:solidFill>
                  <a:srgbClr val="273239"/>
                </a:solidFill>
                <a:highlight>
                  <a:srgbClr val="FFFFFF"/>
                </a:highlight>
                <a:latin typeface="Nunito" pitchFamily="2" charset="0"/>
              </a:rPr>
              <a:t>Joystick is a device or a controller used to give instruction to the computer mainly while we are playing the video games like GTA V, Forza Horizon and others.</a:t>
            </a:r>
            <a:endParaRPr lang="en-US" b="1" dirty="0">
              <a:solidFill>
                <a:srgbClr val="273239"/>
              </a:solidFill>
              <a:highlight>
                <a:srgbClr val="FFFFFF"/>
              </a:highlight>
              <a:latin typeface="Nunito" pitchFamily="2" charset="0"/>
            </a:endParaRPr>
          </a:p>
        </p:txBody>
      </p:sp>
      <p:pic>
        <p:nvPicPr>
          <p:cNvPr id="1034" name="Picture 10" descr="An INPUT DEVICE is any hardware that ALLOWS YOU TO ENTER DATA AND ...">
            <a:extLst>
              <a:ext uri="{FF2B5EF4-FFF2-40B4-BE49-F238E27FC236}">
                <a16:creationId xmlns:a16="http://schemas.microsoft.com/office/drawing/2014/main" id="{5FA2A9FE-8338-CA08-8FCB-10A535A4A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172" y="1150882"/>
            <a:ext cx="3952346" cy="535239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FB74ED-8885-791D-A15C-43B05D728DC6}"/>
              </a:ext>
            </a:extLst>
          </p:cNvPr>
          <p:cNvSpPr txBox="1"/>
          <p:nvPr/>
        </p:nvSpPr>
        <p:spPr>
          <a:xfrm>
            <a:off x="8425723" y="61170"/>
            <a:ext cx="3766277" cy="646331"/>
          </a:xfrm>
          <a:prstGeom prst="rect">
            <a:avLst/>
          </a:prstGeom>
          <a:noFill/>
        </p:spPr>
        <p:txBody>
          <a:bodyPr wrap="square" rtlCol="0">
            <a:spAutoFit/>
          </a:bodyPr>
          <a:lstStyle/>
          <a:p>
            <a:r>
              <a:rPr lang="en-US" sz="3600" dirty="0"/>
              <a:t>Input Devices</a:t>
            </a:r>
            <a:endParaRPr lang="en-US" dirty="0"/>
          </a:p>
        </p:txBody>
      </p:sp>
      <p:sp>
        <p:nvSpPr>
          <p:cNvPr id="17" name="TextBox 16">
            <a:extLst>
              <a:ext uri="{FF2B5EF4-FFF2-40B4-BE49-F238E27FC236}">
                <a16:creationId xmlns:a16="http://schemas.microsoft.com/office/drawing/2014/main" id="{717C717B-24DA-DA38-80CD-C7D076871F6F}"/>
              </a:ext>
            </a:extLst>
          </p:cNvPr>
          <p:cNvSpPr txBox="1"/>
          <p:nvPr/>
        </p:nvSpPr>
        <p:spPr>
          <a:xfrm>
            <a:off x="914400" y="3554361"/>
            <a:ext cx="5811170" cy="461665"/>
          </a:xfrm>
          <a:prstGeom prst="rect">
            <a:avLst/>
          </a:prstGeom>
          <a:noFill/>
        </p:spPr>
        <p:txBody>
          <a:bodyPr wrap="square" rtlCol="0">
            <a:spAutoFit/>
          </a:bodyPr>
          <a:lstStyle/>
          <a:p>
            <a:r>
              <a:rPr lang="en-US" sz="2400" b="1" dirty="0">
                <a:solidFill>
                  <a:srgbClr val="FFC000"/>
                </a:solidFill>
              </a:rPr>
              <a:t>Some of the input devices are described below:</a:t>
            </a:r>
            <a:endParaRPr lang="en-US" b="1" dirty="0">
              <a:solidFill>
                <a:srgbClr val="FFC000"/>
              </a:solidFill>
            </a:endParaRPr>
          </a:p>
        </p:txBody>
      </p:sp>
    </p:spTree>
    <p:extLst>
      <p:ext uri="{BB962C8B-B14F-4D97-AF65-F5344CB8AC3E}">
        <p14:creationId xmlns:p14="http://schemas.microsoft.com/office/powerpoint/2010/main" val="354187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5193792" y="557784"/>
            <a:ext cx="6419088" cy="1929384"/>
          </a:xfrm>
        </p:spPr>
        <p:txBody>
          <a:bodyPr/>
          <a:lstStyle/>
          <a:p>
            <a:r>
              <a:rPr lang="en-US"/>
              <a:t>Processing Unit </a:t>
            </a:r>
            <a:endParaRPr lang="en-US" dirty="0"/>
          </a:p>
        </p:txBody>
      </p:sp>
      <p:pic>
        <p:nvPicPr>
          <p:cNvPr id="8" name="Picture Placeholder 7" descr="Close up of yellow flowers">
            <a:extLst>
              <a:ext uri="{FF2B5EF4-FFF2-40B4-BE49-F238E27FC236}">
                <a16:creationId xmlns:a16="http://schemas.microsoft.com/office/drawing/2014/main" id="{A30CECCA-DB43-3EBC-1ED9-4E7CD74EE3E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0" y="0"/>
            <a:ext cx="4434464" cy="6858000"/>
          </a:xfrm>
        </p:spPr>
      </p:pic>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5193792" y="3328416"/>
            <a:ext cx="6419088" cy="2441448"/>
          </a:xfrm>
        </p:spPr>
        <p:txBody>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a:p>
            <a:endParaRPr lang="en-US" dirty="0"/>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069428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306482" y="-1311376"/>
            <a:ext cx="6419088" cy="2350008"/>
          </a:xfrm>
          <a:noFill/>
        </p:spPr>
        <p:txBody>
          <a:bodyPr>
            <a:noAutofit/>
          </a:bodyPr>
          <a:lstStyle/>
          <a:p>
            <a:r>
              <a:rPr lang="en-US" sz="6600" dirty="0"/>
              <a:t>Output Unit: </a:t>
            </a:r>
            <a:endParaRPr lang="en-US" dirty="0"/>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513955" y="1393356"/>
            <a:ext cx="7085024" cy="2035644"/>
          </a:xfrm>
          <a:noFill/>
        </p:spPr>
        <p:txBody>
          <a:bodyPr>
            <a:normAutofit lnSpcReduction="10000"/>
          </a:bodyPr>
          <a:lstStyle/>
          <a:p>
            <a:pPr marL="457200" indent="-457200" algn="l">
              <a:buFont typeface="Arial" panose="020B0604020202020204" pitchFamily="34" charset="0"/>
              <a:buChar char="•"/>
            </a:pPr>
            <a:r>
              <a:rPr lang="en-US" sz="2400" dirty="0">
                <a:highlight>
                  <a:srgbClr val="FFFFFF"/>
                </a:highlight>
                <a:latin typeface="Nunito" pitchFamily="2" charset="0"/>
              </a:rPr>
              <a:t>Output Devices</a:t>
            </a:r>
            <a:r>
              <a:rPr lang="en-US" sz="2400" i="0" dirty="0">
                <a:solidFill>
                  <a:srgbClr val="273239"/>
                </a:solidFill>
                <a:effectLst/>
                <a:highlight>
                  <a:srgbClr val="FFFFFF"/>
                </a:highlight>
                <a:latin typeface="Nunito" pitchFamily="2" charset="0"/>
              </a:rPr>
              <a:t> </a:t>
            </a:r>
            <a:r>
              <a:rPr lang="en-US" sz="2400" b="0" i="0" dirty="0">
                <a:solidFill>
                  <a:srgbClr val="273239"/>
                </a:solidFill>
                <a:effectLst/>
                <a:highlight>
                  <a:srgbClr val="FFFFFF"/>
                </a:highlight>
                <a:latin typeface="Nunito" panose="020F0502020204030204" pitchFamily="2" charset="0"/>
              </a:rPr>
              <a:t>are the devices that show us the result after giving the input to a computer system. </a:t>
            </a:r>
          </a:p>
          <a:p>
            <a:pPr marL="457200" indent="-457200" algn="l">
              <a:buFont typeface="Arial" panose="020B0604020202020204" pitchFamily="34" charset="0"/>
              <a:buChar char="•"/>
            </a:pPr>
            <a:r>
              <a:rPr lang="en-US" sz="2400" b="0" i="0" dirty="0">
                <a:solidFill>
                  <a:srgbClr val="273239"/>
                </a:solidFill>
                <a:effectLst/>
                <a:highlight>
                  <a:srgbClr val="FFFFFF"/>
                </a:highlight>
                <a:latin typeface="Nunito" panose="020F0502020204030204" pitchFamily="2" charset="0"/>
              </a:rPr>
              <a:t>Output can be of many different forms like image, graphic audio, video, etc. Some of the output devices are described below.</a:t>
            </a:r>
          </a:p>
          <a:p>
            <a:pPr lvl="1" algn="l"/>
            <a:endParaRPr lang="en-US" sz="1600" dirty="0"/>
          </a:p>
          <a:p>
            <a:pPr lvl="1" algn="l"/>
            <a:endParaRPr lang="en-US" sz="1600" dirty="0"/>
          </a:p>
        </p:txBody>
      </p:sp>
      <p:sp>
        <p:nvSpPr>
          <p:cNvPr id="15" name="TextBox 14">
            <a:extLst>
              <a:ext uri="{FF2B5EF4-FFF2-40B4-BE49-F238E27FC236}">
                <a16:creationId xmlns:a16="http://schemas.microsoft.com/office/drawing/2014/main" id="{05B81799-2853-FCB0-0A8D-320F242021D2}"/>
              </a:ext>
            </a:extLst>
          </p:cNvPr>
          <p:cNvSpPr txBox="1"/>
          <p:nvPr/>
        </p:nvSpPr>
        <p:spPr>
          <a:xfrm>
            <a:off x="779374" y="3942286"/>
            <a:ext cx="6535826" cy="2893100"/>
          </a:xfrm>
          <a:prstGeom prst="rect">
            <a:avLst/>
          </a:prstGeom>
          <a:noFill/>
        </p:spPr>
        <p:txBody>
          <a:bodyPr wrap="square" rtlCol="0">
            <a:spAutoFit/>
          </a:bodyPr>
          <a:lstStyle/>
          <a:p>
            <a:r>
              <a:rPr lang="en-US" sz="2000" b="1" dirty="0">
                <a:solidFill>
                  <a:srgbClr val="273239"/>
                </a:solidFill>
                <a:highlight>
                  <a:srgbClr val="FFFFFF"/>
                </a:highlight>
                <a:latin typeface="Nunito" pitchFamily="2" charset="0"/>
              </a:rPr>
              <a:t>Monitor: </a:t>
            </a:r>
            <a:r>
              <a:rPr lang="en-US" dirty="0">
                <a:solidFill>
                  <a:srgbClr val="273239"/>
                </a:solidFill>
                <a:highlight>
                  <a:srgbClr val="FFFFFF"/>
                </a:highlight>
                <a:latin typeface="Nunito" pitchFamily="2" charset="0"/>
              </a:rPr>
              <a:t>A monitor is an electronic output device used to display information generated by a computer. It shows images, text, video, and graphics information via a computer’s video card.</a:t>
            </a:r>
          </a:p>
          <a:p>
            <a:endParaRPr lang="en-US" dirty="0">
              <a:solidFill>
                <a:srgbClr val="273239"/>
              </a:solidFill>
              <a:highlight>
                <a:srgbClr val="FFFFFF"/>
              </a:highlight>
              <a:latin typeface="Nunito" pitchFamily="2" charset="0"/>
            </a:endParaRPr>
          </a:p>
          <a:p>
            <a:r>
              <a:rPr lang="en-US" b="1" dirty="0">
                <a:solidFill>
                  <a:srgbClr val="273239"/>
                </a:solidFill>
                <a:highlight>
                  <a:srgbClr val="FFFFFF"/>
                </a:highlight>
                <a:latin typeface="Nunito" pitchFamily="2" charset="0"/>
              </a:rPr>
              <a:t>Speaker: </a:t>
            </a:r>
            <a:r>
              <a:rPr lang="en-US" dirty="0">
                <a:solidFill>
                  <a:srgbClr val="273239"/>
                </a:solidFill>
                <a:highlight>
                  <a:srgbClr val="FFFFFF"/>
                </a:highlight>
                <a:latin typeface="Nunito" pitchFamily="2" charset="0"/>
              </a:rPr>
              <a:t>Speakers are electroacoustic devices that convert electromagnetic waves into sound waves.</a:t>
            </a:r>
          </a:p>
          <a:p>
            <a:endParaRPr lang="en-US" dirty="0">
              <a:solidFill>
                <a:srgbClr val="273239"/>
              </a:solidFill>
              <a:highlight>
                <a:srgbClr val="FFFFFF"/>
              </a:highlight>
              <a:latin typeface="Nunito" pitchFamily="2" charset="0"/>
            </a:endParaRPr>
          </a:p>
          <a:p>
            <a:r>
              <a:rPr lang="en-US" b="1" dirty="0">
                <a:solidFill>
                  <a:srgbClr val="273239"/>
                </a:solidFill>
                <a:highlight>
                  <a:srgbClr val="FFFFFF"/>
                </a:highlight>
                <a:latin typeface="Nunito" pitchFamily="2" charset="0"/>
              </a:rPr>
              <a:t>Printer: </a:t>
            </a:r>
            <a:r>
              <a:rPr lang="en-US" dirty="0">
                <a:solidFill>
                  <a:srgbClr val="273239"/>
                </a:solidFill>
                <a:highlight>
                  <a:srgbClr val="FFFFFF"/>
                </a:highlight>
                <a:latin typeface="Nunito" pitchFamily="2" charset="0"/>
              </a:rPr>
              <a:t>A printer is a device that accepts text and graphics output from a computer</a:t>
            </a:r>
          </a:p>
        </p:txBody>
      </p:sp>
      <p:sp>
        <p:nvSpPr>
          <p:cNvPr id="17" name="TextBox 16">
            <a:extLst>
              <a:ext uri="{FF2B5EF4-FFF2-40B4-BE49-F238E27FC236}">
                <a16:creationId xmlns:a16="http://schemas.microsoft.com/office/drawing/2014/main" id="{717C717B-24DA-DA38-80CD-C7D076871F6F}"/>
              </a:ext>
            </a:extLst>
          </p:cNvPr>
          <p:cNvSpPr txBox="1"/>
          <p:nvPr/>
        </p:nvSpPr>
        <p:spPr>
          <a:xfrm>
            <a:off x="914400" y="3554361"/>
            <a:ext cx="5811170" cy="461665"/>
          </a:xfrm>
          <a:prstGeom prst="rect">
            <a:avLst/>
          </a:prstGeom>
          <a:noFill/>
        </p:spPr>
        <p:txBody>
          <a:bodyPr wrap="square" rtlCol="0">
            <a:spAutoFit/>
          </a:bodyPr>
          <a:lstStyle/>
          <a:p>
            <a:r>
              <a:rPr lang="en-US" sz="2400" b="1" dirty="0">
                <a:solidFill>
                  <a:schemeClr val="accent3">
                    <a:lumMod val="60000"/>
                    <a:lumOff val="40000"/>
                  </a:schemeClr>
                </a:solidFill>
              </a:rPr>
              <a:t>Some of the output devices are:</a:t>
            </a:r>
          </a:p>
        </p:txBody>
      </p:sp>
      <p:pic>
        <p:nvPicPr>
          <p:cNvPr id="2054" name="Picture 6" descr="What Is Computer Hardware ? | Computer Hardware Explained">
            <a:extLst>
              <a:ext uri="{FF2B5EF4-FFF2-40B4-BE49-F238E27FC236}">
                <a16:creationId xmlns:a16="http://schemas.microsoft.com/office/drawing/2014/main" id="{C050E64D-F966-4758-AE5F-2CFA34ECA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4004" y="0"/>
            <a:ext cx="445799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94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771144" y="1280160"/>
            <a:ext cx="3392424" cy="4014216"/>
          </a:xfrm>
          <a:noFill/>
        </p:spPr>
        <p:txBody>
          <a:bodyPr>
            <a:normAutofit/>
          </a:bodyPr>
          <a:lstStyle/>
          <a:p>
            <a:r>
              <a:rPr lang="en-US" dirty="0"/>
              <a:t>Basic Cables used in Computer</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4794995" y="136526"/>
            <a:ext cx="4777003" cy="6028300"/>
          </a:xfrm>
          <a:noFill/>
        </p:spPr>
        <p:txBody>
          <a:bodyPr vert="horz" lIns="91440" tIns="45720" rIns="91440" bIns="45720" rtlCol="0" anchor="t">
            <a:normAutofit/>
          </a:bodyPr>
          <a:lstStyle/>
          <a:p>
            <a:pPr marL="0" indent="0">
              <a:buNone/>
            </a:pPr>
            <a:r>
              <a:rPr lang="en-US" sz="2400" b="1" dirty="0"/>
              <a:t>The major cables used in computer are: </a:t>
            </a:r>
          </a:p>
          <a:p>
            <a:pPr>
              <a:buFont typeface="Wingdings" panose="05000000000000000000" pitchFamily="2" charset="2"/>
              <a:buChar char="§"/>
            </a:pPr>
            <a:r>
              <a:rPr lang="en-US" sz="2400" b="1" dirty="0"/>
              <a:t>SATA cables</a:t>
            </a:r>
          </a:p>
          <a:p>
            <a:pPr marL="0" indent="0">
              <a:buNone/>
            </a:pPr>
            <a:r>
              <a:rPr lang="en-US" sz="1800" b="1" dirty="0"/>
              <a:t>SATA cables, short for Serial ATA cables, are primarily used to connect data storage devices like hard drives and optical drives to the motherboard of a computer. There are three main types of SATA cables: SATA I, SATA II, and SATA III.</a:t>
            </a:r>
          </a:p>
          <a:p>
            <a:pPr>
              <a:buFont typeface="Wingdings" panose="05000000000000000000" pitchFamily="2" charset="2"/>
              <a:buChar char="§"/>
            </a:pPr>
            <a:r>
              <a:rPr lang="en-US" sz="2400" b="1" dirty="0"/>
              <a:t>PATA cables</a:t>
            </a:r>
          </a:p>
          <a:p>
            <a:pPr marL="0" indent="0">
              <a:buNone/>
            </a:pPr>
            <a:r>
              <a:rPr lang="en-US" sz="1700" b="1" dirty="0"/>
              <a:t>PATA, short for Parallel ATA, is an IDE standard for connecting storage devices like hard drives and optical drives to the motherboard. PATA generally refers to the types of cables and connections that follow this standard.</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a:xfrm>
            <a:off x="9765203" y="2690611"/>
            <a:ext cx="4114800" cy="365125"/>
          </a:xfrm>
        </p:spPr>
        <p:txBody>
          <a:bodyPr/>
          <a:lstStyle/>
          <a:p>
            <a:r>
              <a:rPr lang="en-US" sz="1800" b="1" dirty="0"/>
              <a:t>Fig : </a:t>
            </a:r>
            <a:r>
              <a:rPr lang="en-US" sz="1800" b="1" dirty="0" err="1"/>
              <a:t>Sata</a:t>
            </a:r>
            <a:r>
              <a:rPr lang="en-US" sz="1800" b="1" dirty="0"/>
              <a:t> Cables</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6</a:t>
            </a:fld>
            <a:endParaRPr lang="en-US" dirty="0"/>
          </a:p>
        </p:txBody>
      </p:sp>
      <p:pic>
        <p:nvPicPr>
          <p:cNvPr id="8" name="Picture 7">
            <a:extLst>
              <a:ext uri="{FF2B5EF4-FFF2-40B4-BE49-F238E27FC236}">
                <a16:creationId xmlns:a16="http://schemas.microsoft.com/office/drawing/2014/main" id="{4B02D6AB-57B9-39D9-A11B-D704ACC6FB30}"/>
              </a:ext>
            </a:extLst>
          </p:cNvPr>
          <p:cNvPicPr>
            <a:picLocks noChangeAspect="1"/>
          </p:cNvPicPr>
          <p:nvPr/>
        </p:nvPicPr>
        <p:blipFill>
          <a:blip r:embed="rId2"/>
          <a:stretch>
            <a:fillRect/>
          </a:stretch>
        </p:blipFill>
        <p:spPr>
          <a:xfrm>
            <a:off x="9538010" y="3150676"/>
            <a:ext cx="2520425" cy="2520425"/>
          </a:xfrm>
          <a:prstGeom prst="rect">
            <a:avLst/>
          </a:prstGeom>
        </p:spPr>
      </p:pic>
      <p:pic>
        <p:nvPicPr>
          <p:cNvPr id="9" name="Picture 8">
            <a:extLst>
              <a:ext uri="{FF2B5EF4-FFF2-40B4-BE49-F238E27FC236}">
                <a16:creationId xmlns:a16="http://schemas.microsoft.com/office/drawing/2014/main" id="{4565F91A-DD21-4D00-5AAA-A83BAF145570}"/>
              </a:ext>
            </a:extLst>
          </p:cNvPr>
          <p:cNvPicPr>
            <a:picLocks noChangeAspect="1"/>
          </p:cNvPicPr>
          <p:nvPr/>
        </p:nvPicPr>
        <p:blipFill>
          <a:blip r:embed="rId3"/>
          <a:srcRect/>
          <a:stretch/>
        </p:blipFill>
        <p:spPr>
          <a:xfrm>
            <a:off x="9538011" y="245478"/>
            <a:ext cx="2520425" cy="2518744"/>
          </a:xfrm>
          <a:prstGeom prst="rect">
            <a:avLst/>
          </a:prstGeom>
        </p:spPr>
      </p:pic>
      <p:sp>
        <p:nvSpPr>
          <p:cNvPr id="12" name="TextBox 11">
            <a:extLst>
              <a:ext uri="{FF2B5EF4-FFF2-40B4-BE49-F238E27FC236}">
                <a16:creationId xmlns:a16="http://schemas.microsoft.com/office/drawing/2014/main" id="{4FA02D06-A2BB-ECDA-DAB3-9C2D0FE059E5}"/>
              </a:ext>
            </a:extLst>
          </p:cNvPr>
          <p:cNvSpPr txBox="1"/>
          <p:nvPr/>
        </p:nvSpPr>
        <p:spPr>
          <a:xfrm>
            <a:off x="9998524" y="5778372"/>
            <a:ext cx="1633384" cy="369332"/>
          </a:xfrm>
          <a:prstGeom prst="rect">
            <a:avLst/>
          </a:prstGeom>
          <a:noFill/>
        </p:spPr>
        <p:txBody>
          <a:bodyPr wrap="square">
            <a:spAutoFit/>
          </a:bodyPr>
          <a:lstStyle/>
          <a:p>
            <a:r>
              <a:rPr lang="en-US" sz="1800" b="1" dirty="0"/>
              <a:t>Fig</a:t>
            </a:r>
            <a:r>
              <a:rPr lang="en-US" b="1" dirty="0"/>
              <a:t> : </a:t>
            </a:r>
            <a:r>
              <a:rPr lang="en-US" b="1" dirty="0" err="1"/>
              <a:t>P</a:t>
            </a:r>
            <a:r>
              <a:rPr lang="en-US" sz="1800" b="1" dirty="0" err="1"/>
              <a:t>ata</a:t>
            </a:r>
            <a:r>
              <a:rPr lang="en-US" sz="1800" b="1" dirty="0"/>
              <a:t> Cables</a:t>
            </a:r>
          </a:p>
        </p:txBody>
      </p:sp>
    </p:spTree>
    <p:extLst>
      <p:ext uri="{BB962C8B-B14F-4D97-AF65-F5344CB8AC3E}">
        <p14:creationId xmlns:p14="http://schemas.microsoft.com/office/powerpoint/2010/main" val="190242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1"/>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sp>
        <p:nvSpPr>
          <p:cNvPr id="15" name="Subtitle 14">
            <a:extLst>
              <a:ext uri="{FF2B5EF4-FFF2-40B4-BE49-F238E27FC236}">
                <a16:creationId xmlns:a16="http://schemas.microsoft.com/office/drawing/2014/main" id="{6EF8E06F-4153-981B-474D-3D483B6F4F84}"/>
              </a:ext>
            </a:extLst>
          </p:cNvPr>
          <p:cNvSpPr>
            <a:spLocks noGrp="1"/>
          </p:cNvSpPr>
          <p:nvPr>
            <p:ph type="subTitle" idx="1"/>
          </p:nvPr>
        </p:nvSpPr>
        <p:spPr>
          <a:xfrm>
            <a:off x="1627632" y="3428999"/>
            <a:ext cx="6309360" cy="1703439"/>
          </a:xfrm>
        </p:spPr>
        <p:txBody>
          <a:bodyPr>
            <a:normAutofit/>
          </a:bodyPr>
          <a:lstStyle/>
          <a:p>
            <a:r>
              <a:rPr lang="en-US" dirty="0"/>
              <a:t>Aashish </a:t>
            </a:r>
            <a:r>
              <a:rPr lang="en-US" dirty="0" err="1"/>
              <a:t>Subedi</a:t>
            </a:r>
            <a:r>
              <a:rPr lang="en-US" dirty="0"/>
              <a:t>​</a:t>
            </a:r>
          </a:p>
          <a:p>
            <a:r>
              <a:rPr lang="en-US" dirty="0"/>
              <a:t>ashisvlog12@gmail.com  </a:t>
            </a:r>
          </a:p>
          <a:p>
            <a:endParaRPr lang="en-US" dirty="0"/>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{D5A32767-A44E-4373-8341-DB255155B064}tf56410444_win32</Template>
  <TotalTime>77</TotalTime>
  <Words>454</Words>
  <Application>Microsoft Office PowerPoint</Application>
  <PresentationFormat>Widescreen</PresentationFormat>
  <Paragraphs>43</Paragraphs>
  <Slides>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Baskerville Old Face</vt:lpstr>
      <vt:lpstr>Calibri</vt:lpstr>
      <vt:lpstr>Gill Sans Nova Light</vt:lpstr>
      <vt:lpstr>Nunito</vt:lpstr>
      <vt:lpstr>Wingdings</vt:lpstr>
      <vt:lpstr>Custom</vt:lpstr>
      <vt:lpstr>Classification of computer</vt:lpstr>
      <vt:lpstr>Table of content:  1) Input Unit          2) Processing Unit    3) Output Unit 4) Basic cables used in Computer </vt:lpstr>
      <vt:lpstr>Input Unit: </vt:lpstr>
      <vt:lpstr>Processing Unit </vt:lpstr>
      <vt:lpstr>Output Unit: </vt:lpstr>
      <vt:lpstr>Basic Cables used in Computer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Pratik Dahal</dc:creator>
  <cp:lastModifiedBy>Pratik Dahal</cp:lastModifiedBy>
  <cp:revision>6</cp:revision>
  <dcterms:created xsi:type="dcterms:W3CDTF">2024-07-29T07:57:00Z</dcterms:created>
  <dcterms:modified xsi:type="dcterms:W3CDTF">2024-08-04T08:02:22Z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